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986" r:id="rId3"/>
    <p:sldId id="991" r:id="rId4"/>
    <p:sldId id="992" r:id="rId5"/>
    <p:sldId id="993" r:id="rId6"/>
    <p:sldId id="994" r:id="rId7"/>
    <p:sldId id="995" r:id="rId8"/>
    <p:sldId id="996" r:id="rId9"/>
    <p:sldId id="997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3  Our animal friends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重难易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错突破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Grammar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含有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的句型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结构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情境导入.eps" descr="id:21474950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270398"/>
            <a:ext cx="2816225" cy="75247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1658" y="2052074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这个女孩有什么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brothers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这对双胞胎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兄弟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有一些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书吗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we36.jpg" descr="id:214749507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335566" y="1716739"/>
            <a:ext cx="2304256" cy="2284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框架构建.eps" descr="id:214749508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050080"/>
            <a:ext cx="2912110" cy="752475"/>
          </a:xfrm>
          <a:prstGeom prst="rect">
            <a:avLst/>
          </a:prstGeom>
        </p:spPr>
      </p:pic>
      <p:pic>
        <p:nvPicPr>
          <p:cNvPr id="4" name="JG5.eps" descr="id:214749510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4846" y="1821545"/>
            <a:ext cx="11366984" cy="2831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9002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929" y="1114866"/>
            <a:ext cx="11477773" cy="397031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486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含有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have/has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的肯定句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主语是非第三人称单数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简称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非三单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用原形。主语是第三人称单数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简称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三单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用第三人称单数形式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含有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have/has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的否定句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主语是非第三人称单数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助动词用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其后加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。主语是第三人称单数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助动词用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其后加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缩写形式是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圈2.eps" descr="id:214749511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3221682"/>
            <a:ext cx="438785" cy="438785"/>
          </a:xfrm>
          <a:prstGeom prst="rect">
            <a:avLst/>
          </a:prstGeom>
        </p:spPr>
      </p:pic>
      <p:pic>
        <p:nvPicPr>
          <p:cNvPr id="4" name="25圈1.eps" descr="id:214749510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89" y="1277466"/>
            <a:ext cx="438785" cy="438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6131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45162"/>
            <a:ext cx="11485848" cy="252785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77177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含有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have/has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的一般疑问句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主语是非第三人称单数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助动词用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。主语是第三人称单数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助动词用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。肯定回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do/does.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否定回答是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t/doesn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圈3.eps" descr="id:214749512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139777"/>
            <a:ext cx="438785" cy="438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9344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39764"/>
            <a:ext cx="11485848" cy="3857387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3165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的区别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句型表示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某地有某物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强调存在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动词之后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have/has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某人拥有某物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强调所属关系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主语在前。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句中表示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两种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或两种以上的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东西都没有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连接。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还可以用在疑问句中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表示选择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或者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拓展.eps" descr="id:214749512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086450"/>
            <a:ext cx="839470" cy="386715"/>
          </a:xfrm>
          <a:prstGeom prst="rect">
            <a:avLst/>
          </a:prstGeom>
        </p:spPr>
      </p:pic>
      <p:pic>
        <p:nvPicPr>
          <p:cNvPr id="4" name="Z1.eps" descr="id:214749513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11797" y="1651917"/>
            <a:ext cx="415925" cy="415925"/>
          </a:xfrm>
          <a:prstGeom prst="rect">
            <a:avLst/>
          </a:prstGeom>
        </p:spPr>
      </p:pic>
      <p:pic>
        <p:nvPicPr>
          <p:cNvPr id="5" name="Z2.eps" descr="id:2147495142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03251" y="3573016"/>
            <a:ext cx="415925" cy="41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3467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6457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按要求完成句子或对话。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have some bananas.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改为一般疑问句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并作肯定回答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556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bananas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556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—Yes,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animal friend has a big mouth.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改为一般疑问句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并作否定回答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556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 friend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big mouth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556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—No,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进阶训练-彩.eps" descr="id:214749514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764704"/>
            <a:ext cx="2804795" cy="81026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198662" y="2887120"/>
            <a:ext cx="6238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Do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598962" y="2827298"/>
            <a:ext cx="15520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have any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839577" y="3518100"/>
            <a:ext cx="10727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we do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70670" y="4742236"/>
            <a:ext cx="20890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Does </a:t>
            </a:r>
            <a:r>
              <a:rPr lang="en-US" altLang="zh-CN" dirty="0" smtClean="0"/>
              <a:t>    your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884976" y="4788606"/>
            <a:ext cx="9028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have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918742" y="5445224"/>
            <a:ext cx="16129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it doesn’t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3864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06265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根据图片提示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回答下列问题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have, Lily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e39.jpg" descr="id:21474951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126654" y="1422023"/>
            <a:ext cx="1889760" cy="1718945"/>
          </a:xfrm>
          <a:prstGeom prst="rect">
            <a:avLst/>
          </a:prstGeom>
        </p:spPr>
      </p:pic>
      <p:pic>
        <p:nvPicPr>
          <p:cNvPr id="4" name="we40.jpg" descr="id:214749516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14933" y="1484784"/>
            <a:ext cx="2188845" cy="171894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78582" y="4708301"/>
            <a:ext cx="111612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问句询问对方有什么，且为单数，回答时主语用</a:t>
            </a:r>
            <a:r>
              <a:rPr lang="en-US" altLang="zh-CN" dirty="0">
                <a:cs typeface="Times New Roman" panose="02020603050405020304" pitchFamily="18" charset="0"/>
              </a:rPr>
              <a:t>I</a:t>
            </a:r>
            <a:r>
              <a:rPr lang="zh-CN" altLang="zh-CN" dirty="0">
                <a:cs typeface="Times New Roman" panose="02020603050405020304" pitchFamily="18" charset="0"/>
              </a:rPr>
              <a:t>。由图片可知，应是</a:t>
            </a:r>
            <a:r>
              <a:rPr lang="en-US" altLang="zh-CN" dirty="0"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cs typeface="Times New Roman" panose="02020603050405020304" pitchFamily="18" charset="0"/>
              </a:rPr>
              <a:t>我有七朵</a:t>
            </a:r>
            <a:r>
              <a:rPr lang="en-US" altLang="zh-CN" dirty="0">
                <a:cs typeface="Times New Roman" panose="02020603050405020304" pitchFamily="18" charset="0"/>
              </a:rPr>
              <a:t>/</a:t>
            </a:r>
            <a:r>
              <a:rPr lang="zh-CN" altLang="zh-CN" dirty="0">
                <a:cs typeface="Times New Roman" panose="02020603050405020304" pitchFamily="18" charset="0"/>
              </a:rPr>
              <a:t>一些花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故答案为</a:t>
            </a:r>
            <a:r>
              <a:rPr lang="en-US" altLang="zh-CN" dirty="0">
                <a:cs typeface="Times New Roman" panose="02020603050405020304" pitchFamily="18" charset="0"/>
              </a:rPr>
              <a:t>“I have seven/some flowers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7045" y="3986480"/>
            <a:ext cx="432201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I have seven/some flowers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2888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60098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boy have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we39.jpg" descr="id:21474951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54646" y="1124744"/>
            <a:ext cx="1889760" cy="1718945"/>
          </a:xfrm>
          <a:prstGeom prst="rect">
            <a:avLst/>
          </a:prstGeom>
        </p:spPr>
      </p:pic>
      <p:pic>
        <p:nvPicPr>
          <p:cNvPr id="4" name="we40.jpg" descr="id:214749516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06209" y="1124743"/>
            <a:ext cx="2188845" cy="171894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05288" y="4276253"/>
            <a:ext cx="113052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问句询问那个男孩有什么，回答时用</a:t>
            </a:r>
            <a:r>
              <a:rPr lang="en-US" altLang="zh-CN" dirty="0">
                <a:cs typeface="Times New Roman" panose="02020603050405020304" pitchFamily="18" charset="0"/>
              </a:rPr>
              <a:t>he</a:t>
            </a:r>
            <a:r>
              <a:rPr lang="zh-CN" altLang="zh-CN" dirty="0">
                <a:cs typeface="Times New Roman" panose="02020603050405020304" pitchFamily="18" charset="0"/>
              </a:rPr>
              <a:t>代替。由图片可知，应是</a:t>
            </a:r>
            <a:r>
              <a:rPr lang="en-US" altLang="zh-CN" dirty="0"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cs typeface="Times New Roman" panose="02020603050405020304" pitchFamily="18" charset="0"/>
              </a:rPr>
              <a:t>他有五条</a:t>
            </a:r>
            <a:r>
              <a:rPr lang="en-US" altLang="zh-CN" dirty="0">
                <a:cs typeface="Times New Roman" panose="02020603050405020304" pitchFamily="18" charset="0"/>
              </a:rPr>
              <a:t>/</a:t>
            </a:r>
            <a:r>
              <a:rPr lang="zh-CN" altLang="zh-CN" dirty="0">
                <a:cs typeface="Times New Roman" panose="02020603050405020304" pitchFamily="18" charset="0"/>
              </a:rPr>
              <a:t>一些鱼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故答案为</a:t>
            </a:r>
            <a:r>
              <a:rPr lang="en-US" altLang="zh-CN" dirty="0">
                <a:cs typeface="Times New Roman" panose="02020603050405020304" pitchFamily="18" charset="0"/>
              </a:rPr>
              <a:t>“He has five/some fish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65820" y="3680776"/>
            <a:ext cx="35862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He has five/some fish.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2325200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316</Words>
  <Application>Microsoft Office PowerPoint</Application>
  <PresentationFormat>自定义</PresentationFormat>
  <Paragraphs>48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6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336</cp:revision>
  <dcterms:created xsi:type="dcterms:W3CDTF">2020-11-06T05:24:00Z</dcterms:created>
  <dcterms:modified xsi:type="dcterms:W3CDTF">2025-05-27T00:49:09Z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